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1" r:id="rId5"/>
    <p:sldId id="381" r:id="rId6"/>
    <p:sldId id="414" r:id="rId7"/>
    <p:sldId id="415" r:id="rId8"/>
    <p:sldId id="417" r:id="rId9"/>
    <p:sldId id="418" r:id="rId10"/>
    <p:sldId id="405" r:id="rId11"/>
    <p:sldId id="419" r:id="rId12"/>
    <p:sldId id="420" r:id="rId13"/>
    <p:sldId id="403" r:id="rId14"/>
    <p:sldId id="421" r:id="rId15"/>
    <p:sldId id="422" r:id="rId16"/>
    <p:sldId id="41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ADF9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97u8zgw" TargetMode="External"/><Relationship Id="rId2" Type="http://schemas.openxmlformats.org/officeDocument/2006/relationships/hyperlink" Target="https://tinyurl.com/y95tv6h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2022年10月6日星期四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井字棋</a:t>
            </a:r>
            <a:r>
              <a:rPr lang="en-US" altLang="zh-TW" sz="5400" dirty="0" smtClean="0"/>
              <a:t>(</a:t>
            </a:r>
            <a:r>
              <a:rPr lang="en-US" altLang="zh-TW" sz="5400" dirty="0" err="1" smtClean="0"/>
              <a:t>TIC-Tac</a:t>
            </a:r>
            <a:r>
              <a:rPr lang="en-US" altLang="zh-TW" sz="5400" dirty="0" err="1"/>
              <a:t>-</a:t>
            </a:r>
            <a:r>
              <a:rPr lang="en-US" altLang="zh-TW" sz="5400" dirty="0" err="1" smtClean="0"/>
              <a:t>Toe</a:t>
            </a:r>
            <a:r>
              <a:rPr lang="en-US" altLang="zh-TW" sz="5400" dirty="0" smtClean="0"/>
              <a:t>)</a:t>
            </a:r>
            <a:endParaRPr lang="zh-TW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井字棋之按鈕大致程式流程圖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2350008" y="1330026"/>
            <a:ext cx="1298448" cy="411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9</a:t>
            </a:r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個按鈕被點選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單箭頭接點 6"/>
          <p:cNvCxnSpPr>
            <a:stCxn id="4" idx="4"/>
            <a:endCxn id="13" idx="0"/>
          </p:cNvCxnSpPr>
          <p:nvPr/>
        </p:nvCxnSpPr>
        <p:spPr>
          <a:xfrm>
            <a:off x="2999232" y="1741506"/>
            <a:ext cx="0" cy="382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307988" y="2462521"/>
            <a:ext cx="1467716" cy="448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棋盤設定該位設定為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目前玩家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流程圖: 決策 12"/>
          <p:cNvSpPr/>
          <p:nvPr/>
        </p:nvSpPr>
        <p:spPr>
          <a:xfrm>
            <a:off x="2103120" y="2123886"/>
            <a:ext cx="1792224" cy="585825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0000"/>
                </a:solidFill>
              </a:rPr>
              <a:t>勝負</a:t>
            </a:r>
            <a:r>
              <a:rPr lang="zh-TW" altLang="en-US" sz="1400" dirty="0" smtClean="0">
                <a:solidFill>
                  <a:schemeClr val="tx1"/>
                </a:solidFill>
              </a:rPr>
              <a:t>已分？</a:t>
            </a:r>
            <a:endParaRPr lang="en-US" altLang="zh-TW" sz="1400" dirty="0" smtClean="0">
              <a:solidFill>
                <a:schemeClr val="tx1"/>
              </a:solidFill>
            </a:endParaRPr>
          </a:p>
        </p:txBody>
      </p:sp>
      <p:cxnSp>
        <p:nvCxnSpPr>
          <p:cNvPr id="14" name="直線單箭頭接點 13"/>
          <p:cNvCxnSpPr>
            <a:stCxn id="8" idx="2"/>
            <a:endCxn id="55" idx="0"/>
          </p:cNvCxnSpPr>
          <p:nvPr/>
        </p:nvCxnSpPr>
        <p:spPr>
          <a:xfrm>
            <a:off x="6041846" y="2910577"/>
            <a:ext cx="0" cy="4551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13" idx="2"/>
            <a:endCxn id="36" idx="0"/>
          </p:cNvCxnSpPr>
          <p:nvPr/>
        </p:nvCxnSpPr>
        <p:spPr>
          <a:xfrm>
            <a:off x="2999232" y="2709711"/>
            <a:ext cx="0" cy="46754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接點 25"/>
          <p:cNvCxnSpPr>
            <a:stCxn id="13" idx="1"/>
            <a:endCxn id="75" idx="2"/>
          </p:cNvCxnSpPr>
          <p:nvPr/>
        </p:nvCxnSpPr>
        <p:spPr>
          <a:xfrm rot="10800000" flipH="1" flipV="1">
            <a:off x="2103119" y="2416799"/>
            <a:ext cx="240011" cy="3604256"/>
          </a:xfrm>
          <a:prstGeom prst="bentConnector3">
            <a:avLst>
              <a:gd name="adj1" fmla="val -289547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2966541" y="3994880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true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3932230" y="3289354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false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34" name="直線單箭頭接點 33"/>
          <p:cNvCxnSpPr>
            <a:stCxn id="36" idx="2"/>
            <a:endCxn id="75" idx="0"/>
          </p:cNvCxnSpPr>
          <p:nvPr/>
        </p:nvCxnSpPr>
        <p:spPr>
          <a:xfrm flipH="1">
            <a:off x="2992355" y="4016481"/>
            <a:ext cx="6877" cy="179883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單箭頭接點 37"/>
          <p:cNvCxnSpPr>
            <a:stCxn id="55" idx="2"/>
            <a:endCxn id="92" idx="0"/>
          </p:cNvCxnSpPr>
          <p:nvPr/>
        </p:nvCxnSpPr>
        <p:spPr>
          <a:xfrm>
            <a:off x="6041846" y="3813807"/>
            <a:ext cx="0" cy="4051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1427415" y="2072715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true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2928070" y="2714267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chemeClr val="accent1"/>
                </a:solidFill>
              </a:rPr>
              <a:t>false</a:t>
            </a:r>
            <a:endParaRPr lang="zh-TW" altLang="en-US" dirty="0">
              <a:solidFill>
                <a:schemeClr val="accent1"/>
              </a:solidFill>
            </a:endParaRPr>
          </a:p>
        </p:txBody>
      </p:sp>
      <p:cxnSp>
        <p:nvCxnSpPr>
          <p:cNvPr id="54" name="肘形接點 53"/>
          <p:cNvCxnSpPr>
            <a:stCxn id="92" idx="2"/>
            <a:endCxn id="75" idx="6"/>
          </p:cNvCxnSpPr>
          <p:nvPr/>
        </p:nvCxnSpPr>
        <p:spPr>
          <a:xfrm rot="5400000">
            <a:off x="4616292" y="4595501"/>
            <a:ext cx="450842" cy="2400267"/>
          </a:xfrm>
          <a:prstGeom prst="bentConnector2">
            <a:avLst/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肘形接點 57"/>
          <p:cNvCxnSpPr>
            <a:stCxn id="36" idx="3"/>
            <a:endCxn id="8" idx="1"/>
          </p:cNvCxnSpPr>
          <p:nvPr/>
        </p:nvCxnSpPr>
        <p:spPr>
          <a:xfrm flipV="1">
            <a:off x="3986784" y="2686549"/>
            <a:ext cx="1321204" cy="910321"/>
          </a:xfrm>
          <a:prstGeom prst="bentConnector3">
            <a:avLst>
              <a:gd name="adj1" fmla="val 54845"/>
            </a:avLst>
          </a:prstGeom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流程圖: 決策 35"/>
          <p:cNvSpPr/>
          <p:nvPr/>
        </p:nvSpPr>
        <p:spPr>
          <a:xfrm>
            <a:off x="2011680" y="3177259"/>
            <a:ext cx="1975104" cy="839222"/>
          </a:xfrm>
          <a:prstGeom prst="flowChartDecisio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rgbClr val="FF0000"/>
                </a:solidFill>
              </a:rPr>
              <a:t>棋盤</a:t>
            </a:r>
            <a:r>
              <a:rPr lang="zh-TW" altLang="en-US" sz="1400" dirty="0" smtClean="0">
                <a:solidFill>
                  <a:schemeClr val="tx1"/>
                </a:solidFill>
              </a:rPr>
              <a:t>中此位置是否已下過？</a:t>
            </a:r>
            <a:endParaRPr lang="en-US" altLang="zh-TW" sz="1400" dirty="0" smtClean="0">
              <a:solidFill>
                <a:schemeClr val="tx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307988" y="3365751"/>
            <a:ext cx="1467716" cy="44805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檢查勝負</a:t>
            </a:r>
            <a:endParaRPr lang="zh-TW" altLang="en-US" sz="1400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5" name="橢圓 74"/>
          <p:cNvSpPr/>
          <p:nvPr/>
        </p:nvSpPr>
        <p:spPr>
          <a:xfrm>
            <a:off x="2343131" y="5815315"/>
            <a:ext cx="1298448" cy="41148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結束</a:t>
            </a:r>
            <a:endParaRPr lang="zh-TW" altLang="en-US" sz="1400" b="1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4984189" y="4218926"/>
            <a:ext cx="2115314" cy="13512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該位置的圖像</a:t>
            </a:r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改為目前玩家的圖像</a:t>
            </a:r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切換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目前玩家</a:t>
            </a:r>
            <a:endParaRPr lang="en-US" altLang="zh-TW" sz="1400" b="1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endParaRPr lang="en-US" altLang="zh-TW" sz="1400" dirty="0" smtClean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改變</a:t>
            </a:r>
            <a:r>
              <a:rPr lang="zh-TW" altLang="en-US" sz="14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玩家配置</a:t>
            </a:r>
            <a:r>
              <a:rPr lang="zh-TW" altLang="en-US" sz="1400" dirty="0" smtClean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的背景圖</a:t>
            </a:r>
            <a:endParaRPr lang="zh-TW" altLang="en-US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733030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先宣告幾個變數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我們幫九宮格編號</a:t>
            </a:r>
            <a:r>
              <a:rPr lang="en-US" altLang="zh-TW" dirty="0" smtClean="0"/>
              <a:t>1~9</a:t>
            </a:r>
            <a:r>
              <a:rPr lang="zh-TW" altLang="en-US" dirty="0" smtClean="0"/>
              <a:t>分別代表不同位置。</a:t>
            </a:r>
            <a:endParaRPr lang="en-US" altLang="zh-TW" dirty="0" smtClean="0"/>
          </a:p>
          <a:p>
            <a:r>
              <a:rPr lang="zh-TW" altLang="en-US" dirty="0" smtClean="0"/>
              <a:t>棋盤中的數字代表狀態，玩家所下為</a:t>
            </a:r>
            <a:r>
              <a:rPr lang="en-US" altLang="zh-TW" dirty="0" smtClean="0"/>
              <a:t>1,2</a:t>
            </a:r>
            <a:r>
              <a:rPr lang="zh-TW" altLang="en-US" dirty="0" smtClean="0"/>
              <a:t>，</a:t>
            </a:r>
            <a:r>
              <a:rPr lang="en-US" altLang="zh-TW" dirty="0" smtClean="0"/>
              <a:t>0</a:t>
            </a:r>
            <a:r>
              <a:rPr lang="zh-TW" altLang="en-US" dirty="0" smtClean="0"/>
              <a:t>則是空位。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080" y="3196803"/>
            <a:ext cx="7520178" cy="2857668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0669559"/>
              </p:ext>
            </p:extLst>
          </p:nvPr>
        </p:nvGraphicFramePr>
        <p:xfrm>
          <a:off x="1044449" y="3664162"/>
          <a:ext cx="2366265" cy="19229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88755">
                  <a:extLst>
                    <a:ext uri="{9D8B030D-6E8A-4147-A177-3AD203B41FA5}">
                      <a16:colId xmlns:a16="http://schemas.microsoft.com/office/drawing/2014/main" val="1680087261"/>
                    </a:ext>
                  </a:extLst>
                </a:gridCol>
                <a:gridCol w="788755">
                  <a:extLst>
                    <a:ext uri="{9D8B030D-6E8A-4147-A177-3AD203B41FA5}">
                      <a16:colId xmlns:a16="http://schemas.microsoft.com/office/drawing/2014/main" val="3790187766"/>
                    </a:ext>
                  </a:extLst>
                </a:gridCol>
                <a:gridCol w="788755">
                  <a:extLst>
                    <a:ext uri="{9D8B030D-6E8A-4147-A177-3AD203B41FA5}">
                      <a16:colId xmlns:a16="http://schemas.microsoft.com/office/drawing/2014/main" val="1965229389"/>
                    </a:ext>
                  </a:extLst>
                </a:gridCol>
              </a:tblGrid>
              <a:tr h="64098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3529151"/>
                  </a:ext>
                </a:extLst>
              </a:tr>
              <a:tr h="64098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066833"/>
                  </a:ext>
                </a:extLst>
              </a:tr>
              <a:tr h="640983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8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solidFill>
                            <a:schemeClr val="tx1"/>
                          </a:solidFill>
                        </a:rPr>
                        <a:t>9</a:t>
                      </a:r>
                      <a:endParaRPr lang="zh-TW" altLang="en-US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7493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16292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螢幕初始化，調整大小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9826" y="2358199"/>
            <a:ext cx="6391275" cy="164782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506811"/>
            <a:ext cx="4087749" cy="524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291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084" y="1144103"/>
            <a:ext cx="5347716" cy="56200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9</a:t>
            </a:r>
            <a:r>
              <a:rPr lang="zh-TW" altLang="en-US" dirty="0" smtClean="0"/>
              <a:t>個位置按鈕的程式方塊</a:t>
            </a:r>
            <a:endParaRPr lang="zh-TW" altLang="en-US" dirty="0"/>
          </a:p>
        </p:txBody>
      </p:sp>
      <p:cxnSp>
        <p:nvCxnSpPr>
          <p:cNvPr id="8" name="直線單箭頭接點 7"/>
          <p:cNvCxnSpPr/>
          <p:nvPr/>
        </p:nvCxnSpPr>
        <p:spPr>
          <a:xfrm flipV="1">
            <a:off x="1362456" y="1353312"/>
            <a:ext cx="1179576" cy="493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 flipH="1" flipV="1">
            <a:off x="5257800" y="2194560"/>
            <a:ext cx="2496312" cy="42976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13" idx="1"/>
          </p:cNvCxnSpPr>
          <p:nvPr/>
        </p:nvCxnSpPr>
        <p:spPr>
          <a:xfrm flipH="1">
            <a:off x="4869942" y="2811348"/>
            <a:ext cx="2749408" cy="1360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7619350" y="262668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不同按鈕要換！</a:t>
            </a:r>
            <a:endParaRPr lang="en-US" altLang="zh-TW" dirty="0" smtClean="0"/>
          </a:p>
        </p:txBody>
      </p:sp>
      <p:sp>
        <p:nvSpPr>
          <p:cNvPr id="14" name="文字方塊 13"/>
          <p:cNvSpPr txBox="1"/>
          <p:nvPr/>
        </p:nvSpPr>
        <p:spPr>
          <a:xfrm>
            <a:off x="8153837" y="379619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</a:t>
            </a:r>
            <a:r>
              <a:rPr lang="zh-TW" altLang="en-US" dirty="0"/>
              <a:t>按鈕</a:t>
            </a:r>
            <a:r>
              <a:rPr lang="zh-TW" altLang="en-US" dirty="0" smtClean="0"/>
              <a:t>要換！</a:t>
            </a:r>
            <a:endParaRPr lang="en-US" altLang="zh-TW" dirty="0" smtClean="0"/>
          </a:p>
        </p:txBody>
      </p:sp>
      <p:sp>
        <p:nvSpPr>
          <p:cNvPr id="15" name="文字方塊 14"/>
          <p:cNvSpPr txBox="1"/>
          <p:nvPr/>
        </p:nvSpPr>
        <p:spPr>
          <a:xfrm>
            <a:off x="462209" y="1834573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 smtClean="0"/>
              <a:t>不同</a:t>
            </a:r>
            <a:r>
              <a:rPr lang="zh-TW" altLang="en-US" dirty="0"/>
              <a:t>按鈕</a:t>
            </a:r>
            <a:r>
              <a:rPr lang="zh-TW" altLang="en-US" dirty="0" smtClean="0"/>
              <a:t>要換！</a:t>
            </a:r>
            <a:endParaRPr lang="en-US" altLang="zh-TW" dirty="0" smtClean="0"/>
          </a:p>
        </p:txBody>
      </p:sp>
      <p:cxnSp>
        <p:nvCxnSpPr>
          <p:cNvPr id="11" name="直線單箭頭接點 10"/>
          <p:cNvCxnSpPr/>
          <p:nvPr/>
        </p:nvCxnSpPr>
        <p:spPr>
          <a:xfrm flipH="1">
            <a:off x="4775765" y="3980862"/>
            <a:ext cx="3378072" cy="2111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>
            <a:off x="4701309" y="4133262"/>
            <a:ext cx="3604928" cy="12238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5136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檢查勝負的程式方塊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84" y="1893352"/>
            <a:ext cx="11832336" cy="231327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80" y="4769424"/>
            <a:ext cx="4154147" cy="194496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452255" y="4166826"/>
            <a:ext cx="83127" cy="115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2452255" y="4359022"/>
            <a:ext cx="83127" cy="115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2452255" y="4537432"/>
            <a:ext cx="83127" cy="1159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16843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重啟遊戲的程式方塊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115" y="1060704"/>
            <a:ext cx="3964005" cy="559365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509" y="2474404"/>
            <a:ext cx="2266950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8518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還可以加語音、音效、背景音樂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請自己加吧！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上課素材包中有一些聲音檔可供運用喔。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1391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井字棋、圈圈叉叉、</a:t>
            </a:r>
            <a:r>
              <a:rPr lang="en-US" altLang="zh-TW" dirty="0"/>
              <a:t>Tic Tac </a:t>
            </a:r>
            <a:r>
              <a:rPr lang="en-US" altLang="zh-TW" dirty="0" smtClean="0"/>
              <a:t>Toe</a:t>
            </a:r>
            <a:r>
              <a:rPr lang="zh-TW" altLang="en-US" dirty="0" smtClean="0"/>
              <a:t>、</a:t>
            </a:r>
            <a:r>
              <a:rPr lang="zh-TW" altLang="en-US" dirty="0"/>
              <a:t>井字過三</a:t>
            </a:r>
            <a:r>
              <a:rPr lang="zh-TW" altLang="en-US" dirty="0" smtClean="0"/>
              <a:t>關</a:t>
            </a:r>
            <a:endParaRPr lang="en-US" altLang="zh-TW" dirty="0" smtClean="0"/>
          </a:p>
          <a:p>
            <a:r>
              <a:rPr lang="zh-TW" altLang="en-US" dirty="0"/>
              <a:t>二人輪流下</a:t>
            </a:r>
            <a:r>
              <a:rPr lang="zh-TW" altLang="en-US" dirty="0" smtClean="0"/>
              <a:t>，一人畫圈一人化叉</a:t>
            </a:r>
            <a:endParaRPr lang="en-US" altLang="zh-TW" dirty="0" smtClean="0"/>
          </a:p>
          <a:p>
            <a:r>
              <a:rPr lang="zh-TW" altLang="en-US" dirty="0"/>
              <a:t>連成三個一直線者</a:t>
            </a:r>
            <a:r>
              <a:rPr lang="zh-TW" altLang="en-US" dirty="0" smtClean="0"/>
              <a:t>獲勝</a:t>
            </a:r>
            <a:endParaRPr lang="en-US" altLang="zh-TW" dirty="0" smtClean="0"/>
          </a:p>
          <a:p>
            <a:pPr lvl="1"/>
            <a:r>
              <a:rPr lang="zh-TW" altLang="en-US" dirty="0"/>
              <a:t>三橫三豎加</a:t>
            </a:r>
            <a:r>
              <a:rPr lang="zh-TW" altLang="en-US" dirty="0" smtClean="0"/>
              <a:t>交叉，共</a:t>
            </a:r>
            <a:r>
              <a:rPr lang="en-US" altLang="zh-TW" dirty="0" smtClean="0"/>
              <a:t>8</a:t>
            </a:r>
            <a:r>
              <a:rPr lang="zh-TW" altLang="en-US" dirty="0" smtClean="0"/>
              <a:t>條線。</a:t>
            </a:r>
            <a:endParaRPr lang="en-US" altLang="zh-TW" dirty="0" smtClean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連結請下載：</a:t>
            </a:r>
            <a:endParaRPr lang="zh-TW" altLang="en-US" dirty="0"/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>
                <a:hlinkClick r:id="rId2"/>
              </a:rPr>
              <a:t>https://</a:t>
            </a:r>
            <a:r>
              <a:rPr lang="en-US" altLang="zh-TW" smtClean="0">
                <a:hlinkClick r:id="rId2"/>
              </a:rPr>
              <a:t>tinyurl.com/y95tv6hn</a:t>
            </a:r>
            <a:endParaRPr lang="en-US" altLang="zh-TW" smtClean="0"/>
          </a:p>
          <a:p>
            <a:pPr lvl="1"/>
            <a:endParaRPr lang="zh-TW" altLang="en-US" dirty="0"/>
          </a:p>
          <a:p>
            <a:r>
              <a:rPr lang="zh-TW" altLang="en-US" dirty="0" smtClean="0"/>
              <a:t>上課素材檔</a:t>
            </a:r>
            <a:r>
              <a:rPr lang="en-US" altLang="zh-TW" b="1" dirty="0" smtClean="0">
                <a:solidFill>
                  <a:srgbClr val="0070C0"/>
                </a:solidFill>
              </a:rPr>
              <a:t>OOXX.zip</a:t>
            </a:r>
            <a:r>
              <a:rPr lang="zh-TW" altLang="en-US" dirty="0" smtClean="0"/>
              <a:t>下載網址，下載</a:t>
            </a:r>
            <a:r>
              <a:rPr lang="zh-TW" altLang="en-US" dirty="0"/>
              <a:t>後請解壓縮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tinyurl.com/y97u8zgw</a:t>
            </a:r>
            <a:endParaRPr lang="en-US" altLang="zh-TW" dirty="0" smtClean="0"/>
          </a:p>
          <a:p>
            <a:pPr marL="457200" lvl="1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先設計畫面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新增專案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TicTacToe</a:t>
            </a:r>
            <a:endParaRPr lang="en-US" altLang="zh-TW" dirty="0" smtClean="0"/>
          </a:p>
          <a:p>
            <a:r>
              <a:rPr lang="zh-TW" altLang="en-US" dirty="0" smtClean="0"/>
              <a:t>要</a:t>
            </a:r>
            <a:r>
              <a:rPr lang="zh-TW" altLang="en-US" dirty="0"/>
              <a:t>先</a:t>
            </a:r>
            <a:r>
              <a:rPr lang="zh-TW" altLang="en-US" dirty="0" smtClean="0"/>
              <a:t>想看看，你想怎麼操作？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畫面必備九宮格</a:t>
            </a:r>
            <a:endParaRPr lang="en-US" altLang="zh-TW" dirty="0" smtClean="0"/>
          </a:p>
          <a:p>
            <a:pPr lvl="1"/>
            <a:r>
              <a:rPr lang="zh-TW" altLang="en-US" dirty="0"/>
              <a:t>每一格都是一個</a:t>
            </a:r>
            <a:r>
              <a:rPr lang="zh-TW" altLang="en-US" dirty="0" smtClean="0"/>
              <a:t>按鈕</a:t>
            </a:r>
            <a:r>
              <a:rPr lang="en-US" altLang="zh-TW" dirty="0" smtClean="0"/>
              <a:t>(Button)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我規劃的大致上畫面如右圖：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560" y="2057401"/>
            <a:ext cx="2215661" cy="480059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5529" y="2057401"/>
            <a:ext cx="2219882" cy="480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024125"/>
          </a:xfrm>
        </p:spPr>
        <p:txBody>
          <a:bodyPr/>
          <a:lstStyle/>
          <a:p>
            <a:r>
              <a:rPr lang="zh-TW" altLang="en-US" dirty="0" smtClean="0"/>
              <a:t>請先上傳</a:t>
            </a:r>
            <a:r>
              <a:rPr lang="zh-TW" altLang="en-US" dirty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背景圖</a:t>
            </a:r>
            <a:r>
              <a:rPr lang="en-US" altLang="zh-TW" dirty="0" smtClean="0"/>
              <a:t>ttt_back02.jpg</a:t>
            </a:r>
          </a:p>
          <a:p>
            <a:pPr lvl="1"/>
            <a:r>
              <a:rPr lang="zh-TW" altLang="en-US" dirty="0"/>
              <a:t>首頁</a:t>
            </a:r>
            <a:r>
              <a:rPr lang="zh-TW" altLang="en-US" dirty="0" smtClean="0"/>
              <a:t>圖</a:t>
            </a:r>
            <a:r>
              <a:rPr lang="en-US" altLang="zh-TW" dirty="0" smtClean="0"/>
              <a:t>tictactoe_face.png(</a:t>
            </a:r>
            <a:r>
              <a:rPr lang="zh-TW" altLang="en-US" dirty="0" smtClean="0"/>
              <a:t>可以自己換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/>
              <a:t>玩家圖</a:t>
            </a:r>
            <a:r>
              <a:rPr lang="en-US" altLang="zh-TW" dirty="0" smtClean="0"/>
              <a:t>player1,2(</a:t>
            </a:r>
            <a:r>
              <a:rPr lang="zh-TW" altLang="en-US" dirty="0" smtClean="0"/>
              <a:t>可以自己換，但是名字不換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位置背景圖</a:t>
            </a:r>
            <a:r>
              <a:rPr lang="en-US" altLang="zh-TW" dirty="0" smtClean="0"/>
              <a:t>place_mark.png</a:t>
            </a:r>
          </a:p>
          <a:p>
            <a:pPr lvl="1"/>
            <a:r>
              <a:rPr lang="zh-TW" altLang="en-US" dirty="0"/>
              <a:t>按鈕圖</a:t>
            </a:r>
            <a:r>
              <a:rPr lang="en-US" altLang="zh-TW" dirty="0" smtClean="0"/>
              <a:t>button_back02.png</a:t>
            </a:r>
          </a:p>
          <a:p>
            <a:pPr lvl="1"/>
            <a:r>
              <a:rPr lang="zh-TW" altLang="en-US" dirty="0"/>
              <a:t>玩家面板背景</a:t>
            </a:r>
            <a:r>
              <a:rPr lang="en-US" altLang="zh-TW" dirty="0" smtClean="0"/>
              <a:t>panel.png, panel_on.png</a:t>
            </a:r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圖檔先上傳可以在規劃畫面時有依據。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先上傳素材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715" y="1835658"/>
            <a:ext cx="3209925" cy="46863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87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先做一個開頭頁面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我們把第一個畫面</a:t>
            </a:r>
            <a:r>
              <a:rPr lang="en-US" altLang="zh-TW" dirty="0" smtClean="0"/>
              <a:t>Screen1</a:t>
            </a:r>
            <a:r>
              <a:rPr lang="zh-TW" altLang="en-US" dirty="0" smtClean="0"/>
              <a:t>做成開頭頁面。</a:t>
            </a:r>
            <a:endParaRPr lang="en-US" altLang="zh-TW" dirty="0" smtClean="0"/>
          </a:p>
          <a:p>
            <a:r>
              <a:rPr lang="zh-TW" altLang="en-US" dirty="0" smtClean="0"/>
              <a:t>按下</a:t>
            </a:r>
            <a:r>
              <a:rPr lang="en-US" altLang="zh-TW" dirty="0" smtClean="0"/>
              <a:t>[click]</a:t>
            </a:r>
            <a:r>
              <a:rPr lang="zh-TW" altLang="en-US" dirty="0" smtClean="0"/>
              <a:t>或是</a:t>
            </a:r>
            <a:r>
              <a:rPr lang="zh-TW" altLang="en-US" dirty="0"/>
              <a:t>等三秒</a:t>
            </a:r>
            <a:r>
              <a:rPr lang="zh-TW" altLang="en-US" dirty="0" smtClean="0"/>
              <a:t>才</a:t>
            </a:r>
            <a:r>
              <a:rPr lang="zh-TW" altLang="en-US" dirty="0"/>
              <a:t>切換到遊戲畫面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Screen1</a:t>
            </a:r>
            <a:r>
              <a:rPr lang="zh-TW" altLang="en-US" dirty="0" smtClean="0"/>
              <a:t>背景圖：</a:t>
            </a:r>
            <a:r>
              <a:rPr lang="en-US" altLang="zh-TW" dirty="0" smtClean="0"/>
              <a:t>ttt_back02.jpg</a:t>
            </a:r>
          </a:p>
          <a:p>
            <a:pPr lvl="1"/>
            <a:r>
              <a:rPr lang="zh-TW" altLang="en-US" dirty="0"/>
              <a:t>中間一個</a:t>
            </a:r>
            <a:r>
              <a:rPr lang="zh-TW" altLang="en-US" dirty="0" smtClean="0"/>
              <a:t>垂直配置元件</a:t>
            </a:r>
            <a:endParaRPr lang="en-US" altLang="zh-TW" dirty="0" smtClean="0"/>
          </a:p>
          <a:p>
            <a:pPr lvl="2"/>
            <a:r>
              <a:rPr lang="zh-TW" altLang="en-US" dirty="0"/>
              <a:t>寬</a:t>
            </a:r>
            <a:r>
              <a:rPr lang="en-US" altLang="zh-TW" dirty="0"/>
              <a:t>:40</a:t>
            </a:r>
            <a:r>
              <a:rPr lang="en-US" altLang="zh-TW" dirty="0" smtClean="0"/>
              <a:t>%</a:t>
            </a:r>
            <a:r>
              <a:rPr lang="zh-TW" altLang="en-US" dirty="0" smtClean="0"/>
              <a:t>，高</a:t>
            </a:r>
            <a:r>
              <a:rPr lang="en-US" altLang="zh-TW" dirty="0" smtClean="0"/>
              <a:t>:90%</a:t>
            </a:r>
          </a:p>
          <a:p>
            <a:pPr lvl="2"/>
            <a:r>
              <a:rPr lang="zh-TW" altLang="en-US" dirty="0"/>
              <a:t>背景圖：</a:t>
            </a:r>
            <a:r>
              <a:rPr lang="en-US" altLang="zh-TW" dirty="0" smtClean="0"/>
              <a:t>tictactoe_face.png</a:t>
            </a:r>
          </a:p>
          <a:p>
            <a:pPr lvl="2"/>
            <a:r>
              <a:rPr lang="zh-TW" altLang="en-US" dirty="0"/>
              <a:t>下方放一個開始</a:t>
            </a:r>
            <a:r>
              <a:rPr lang="zh-TW" altLang="en-US" dirty="0" smtClean="0"/>
              <a:t>按鈕：改名 </a:t>
            </a:r>
            <a:r>
              <a:rPr lang="en-US" altLang="zh-TW" dirty="0" smtClean="0"/>
              <a:t>[start]</a:t>
            </a:r>
          </a:p>
          <a:p>
            <a:pPr lvl="3"/>
            <a:r>
              <a:rPr lang="zh-TW" altLang="en-US" dirty="0"/>
              <a:t>高度：</a:t>
            </a:r>
            <a:r>
              <a:rPr lang="en-US" altLang="zh-TW" dirty="0"/>
              <a:t>25</a:t>
            </a:r>
            <a:r>
              <a:rPr lang="en-US" altLang="zh-TW" dirty="0" smtClean="0"/>
              <a:t>%</a:t>
            </a:r>
          </a:p>
          <a:p>
            <a:pPr lvl="1"/>
            <a:r>
              <a:rPr lang="zh-TW" altLang="en-US" dirty="0"/>
              <a:t>計時器元件：</a:t>
            </a:r>
            <a:r>
              <a:rPr lang="en-US" altLang="zh-TW" dirty="0" smtClean="0"/>
              <a:t>3000ms</a:t>
            </a:r>
          </a:p>
          <a:p>
            <a:r>
              <a:rPr lang="zh-TW" altLang="en-US" dirty="0"/>
              <a:t>這邊可以放些自我宣傳的資訊</a:t>
            </a:r>
            <a:r>
              <a:rPr lang="zh-TW" altLang="en-US" dirty="0" smtClean="0"/>
              <a:t>！</a:t>
            </a: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7208" y="2194559"/>
            <a:ext cx="2061151" cy="446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026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2209610"/>
            <a:ext cx="4810125" cy="16287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增加第二頁面的方法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796" y="4158881"/>
            <a:ext cx="4524375" cy="1638300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 rot="17942741">
            <a:off x="1709927" y="3384805"/>
            <a:ext cx="64922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2403326">
            <a:off x="5303900" y="3552387"/>
            <a:ext cx="438912" cy="749808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0800000">
            <a:off x="7769351" y="4661917"/>
            <a:ext cx="649224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9190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開頭頁面的程式方塊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計時器元件務必在切換頁時將啟用計時設為假。以免不預期的當掉！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09" y="2934271"/>
            <a:ext cx="8696325" cy="1190625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3628436" y="4452167"/>
            <a:ext cx="3074115" cy="650185"/>
          </a:xfrm>
          <a:prstGeom prst="wedgeRoundRectCallout">
            <a:avLst>
              <a:gd name="adj1" fmla="val -49408"/>
              <a:gd name="adj2" fmla="val -13475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開啟另一個畫面的程式方塊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72390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主畫面配置設計提示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8864" y="1280160"/>
            <a:ext cx="3191256" cy="52395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1682496" y="1380744"/>
            <a:ext cx="2990088" cy="223113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1682496" y="3666744"/>
            <a:ext cx="3008376" cy="512064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</a:rPr>
              <a:t>Reset</a:t>
            </a:r>
            <a:endParaRPr lang="zh-TW" altLang="en-US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700784" y="4288536"/>
            <a:ext cx="2990088" cy="182956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aphicFrame>
        <p:nvGraphicFramePr>
          <p:cNvPr id="10" name="內容版面配置區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1052507"/>
              </p:ext>
            </p:extLst>
          </p:nvPr>
        </p:nvGraphicFramePr>
        <p:xfrm>
          <a:off x="2121408" y="1540446"/>
          <a:ext cx="2130552" cy="19117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10184">
                  <a:extLst>
                    <a:ext uri="{9D8B030D-6E8A-4147-A177-3AD203B41FA5}">
                      <a16:colId xmlns:a16="http://schemas.microsoft.com/office/drawing/2014/main" val="748697749"/>
                    </a:ext>
                  </a:extLst>
                </a:gridCol>
                <a:gridCol w="710184">
                  <a:extLst>
                    <a:ext uri="{9D8B030D-6E8A-4147-A177-3AD203B41FA5}">
                      <a16:colId xmlns:a16="http://schemas.microsoft.com/office/drawing/2014/main" val="72885227"/>
                    </a:ext>
                  </a:extLst>
                </a:gridCol>
                <a:gridCol w="710184">
                  <a:extLst>
                    <a:ext uri="{9D8B030D-6E8A-4147-A177-3AD203B41FA5}">
                      <a16:colId xmlns:a16="http://schemas.microsoft.com/office/drawing/2014/main" val="3418436214"/>
                    </a:ext>
                  </a:extLst>
                </a:gridCol>
              </a:tblGrid>
              <a:tr h="637244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1343701"/>
                  </a:ext>
                </a:extLst>
              </a:tr>
              <a:tr h="63724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5965157"/>
                  </a:ext>
                </a:extLst>
              </a:tr>
              <a:tr h="637244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6427505"/>
                  </a:ext>
                </a:extLst>
              </a:tr>
            </a:tbl>
          </a:graphicData>
        </a:graphic>
      </p:graphicFrame>
      <p:grpSp>
        <p:nvGrpSpPr>
          <p:cNvPr id="16" name="群組 15"/>
          <p:cNvGrpSpPr/>
          <p:nvPr/>
        </p:nvGrpSpPr>
        <p:grpSpPr>
          <a:xfrm>
            <a:off x="1885950" y="4371468"/>
            <a:ext cx="1239012" cy="1651341"/>
            <a:chOff x="3145536" y="4615391"/>
            <a:chExt cx="1239012" cy="1651341"/>
          </a:xfrm>
        </p:grpSpPr>
        <p:sp>
          <p:nvSpPr>
            <p:cNvPr id="11" name="矩形 10"/>
            <p:cNvSpPr/>
            <p:nvPr/>
          </p:nvSpPr>
          <p:spPr>
            <a:xfrm>
              <a:off x="3145536" y="4615391"/>
              <a:ext cx="1239012" cy="16513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圓角矩形 12"/>
            <p:cNvSpPr/>
            <p:nvPr/>
          </p:nvSpPr>
          <p:spPr>
            <a:xfrm>
              <a:off x="3310890" y="4767115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Player1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4" name="圓角矩形 13"/>
            <p:cNvSpPr/>
            <p:nvPr/>
          </p:nvSpPr>
          <p:spPr>
            <a:xfrm>
              <a:off x="3438144" y="5131949"/>
              <a:ext cx="658368" cy="6596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圓角矩形 14"/>
            <p:cNvSpPr/>
            <p:nvPr/>
          </p:nvSpPr>
          <p:spPr>
            <a:xfrm>
              <a:off x="3336036" y="5853850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</a:rPr>
                <a:t>贏了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3233166" y="4371468"/>
            <a:ext cx="1239012" cy="1651341"/>
            <a:chOff x="3145536" y="4615391"/>
            <a:chExt cx="1239012" cy="1651341"/>
          </a:xfrm>
        </p:grpSpPr>
        <p:sp>
          <p:nvSpPr>
            <p:cNvPr id="18" name="矩形 17"/>
            <p:cNvSpPr/>
            <p:nvPr/>
          </p:nvSpPr>
          <p:spPr>
            <a:xfrm>
              <a:off x="3145536" y="4615391"/>
              <a:ext cx="1239012" cy="1651341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圓角矩形 18"/>
            <p:cNvSpPr/>
            <p:nvPr/>
          </p:nvSpPr>
          <p:spPr>
            <a:xfrm>
              <a:off x="3310890" y="4767115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400" dirty="0" smtClean="0">
                  <a:solidFill>
                    <a:schemeClr val="tx1"/>
                  </a:solidFill>
                </a:rPr>
                <a:t>Player2</a:t>
              </a:r>
              <a:endParaRPr lang="zh-TW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圓角矩形 19"/>
            <p:cNvSpPr/>
            <p:nvPr/>
          </p:nvSpPr>
          <p:spPr>
            <a:xfrm>
              <a:off x="3438144" y="5131949"/>
              <a:ext cx="658368" cy="659659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3336036" y="5853850"/>
              <a:ext cx="908304" cy="309690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b="1" dirty="0" smtClean="0">
                  <a:solidFill>
                    <a:schemeClr val="tx1"/>
                  </a:solidFill>
                </a:rPr>
                <a:t>贏了</a:t>
              </a:r>
              <a:endParaRPr lang="zh-TW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圓角矩形 21"/>
          <p:cNvSpPr/>
          <p:nvPr/>
        </p:nvSpPr>
        <p:spPr>
          <a:xfrm>
            <a:off x="1977771" y="6201032"/>
            <a:ext cx="2393442" cy="245488"/>
          </a:xfrm>
          <a:prstGeom prst="round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6" name="群組 25"/>
          <p:cNvGrpSpPr/>
          <p:nvPr/>
        </p:nvGrpSpPr>
        <p:grpSpPr>
          <a:xfrm>
            <a:off x="4184142" y="2164278"/>
            <a:ext cx="2656155" cy="369332"/>
            <a:chOff x="4280625" y="2207845"/>
            <a:chExt cx="2709361" cy="369332"/>
          </a:xfrm>
        </p:grpSpPr>
        <p:cxnSp>
          <p:nvCxnSpPr>
            <p:cNvPr id="24" name="直線單箭頭接點 23"/>
            <p:cNvCxnSpPr>
              <a:stCxn id="25" idx="1"/>
            </p:cNvCxnSpPr>
            <p:nvPr/>
          </p:nvCxnSpPr>
          <p:spPr>
            <a:xfrm flipH="1" flipV="1">
              <a:off x="4280625" y="2207845"/>
              <a:ext cx="1003444" cy="1846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字方塊 24"/>
            <p:cNvSpPr txBox="1"/>
            <p:nvPr/>
          </p:nvSpPr>
          <p:spPr>
            <a:xfrm>
              <a:off x="5284070" y="2207845"/>
              <a:ext cx="17059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表格配置：</a:t>
              </a:r>
              <a:r>
                <a:rPr lang="en-US" altLang="zh-TW" dirty="0" smtClean="0"/>
                <a:t>3x3</a:t>
              </a:r>
              <a:endParaRPr lang="zh-TW" altLang="en-US" dirty="0"/>
            </a:p>
          </p:txBody>
        </p:sp>
      </p:grpSp>
      <p:grpSp>
        <p:nvGrpSpPr>
          <p:cNvPr id="27" name="群組 26"/>
          <p:cNvGrpSpPr/>
          <p:nvPr/>
        </p:nvGrpSpPr>
        <p:grpSpPr>
          <a:xfrm>
            <a:off x="4473700" y="2616703"/>
            <a:ext cx="4572167" cy="369332"/>
            <a:chOff x="4084318" y="2135339"/>
            <a:chExt cx="4572167" cy="369332"/>
          </a:xfrm>
        </p:grpSpPr>
        <p:cxnSp>
          <p:nvCxnSpPr>
            <p:cNvPr id="28" name="直線單箭頭接點 27"/>
            <p:cNvCxnSpPr>
              <a:stCxn id="29" idx="1"/>
            </p:cNvCxnSpPr>
            <p:nvPr/>
          </p:nvCxnSpPr>
          <p:spPr>
            <a:xfrm flipH="1">
              <a:off x="4084318" y="2320005"/>
              <a:ext cx="694182" cy="3294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字方塊 28"/>
            <p:cNvSpPr txBox="1"/>
            <p:nvPr/>
          </p:nvSpPr>
          <p:spPr>
            <a:xfrm>
              <a:off x="4778500" y="2135339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水平配置，上下左右置中，背景透明</a:t>
              </a:r>
              <a:endParaRPr lang="zh-TW" altLang="en-US" dirty="0"/>
            </a:p>
          </p:txBody>
        </p:sp>
      </p:grpSp>
      <p:grpSp>
        <p:nvGrpSpPr>
          <p:cNvPr id="31" name="群組 30"/>
          <p:cNvGrpSpPr/>
          <p:nvPr/>
        </p:nvGrpSpPr>
        <p:grpSpPr>
          <a:xfrm>
            <a:off x="4472179" y="3002163"/>
            <a:ext cx="7033991" cy="780237"/>
            <a:chOff x="4027934" y="1272814"/>
            <a:chExt cx="7033991" cy="780237"/>
          </a:xfrm>
        </p:grpSpPr>
        <p:cxnSp>
          <p:nvCxnSpPr>
            <p:cNvPr id="32" name="直線單箭頭接點 31"/>
            <p:cNvCxnSpPr>
              <a:stCxn id="33" idx="1"/>
            </p:cNvCxnSpPr>
            <p:nvPr/>
          </p:nvCxnSpPr>
          <p:spPr>
            <a:xfrm flipH="1">
              <a:off x="4027934" y="1457480"/>
              <a:ext cx="740280" cy="595571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/>
            <p:nvPr/>
          </p:nvSpPr>
          <p:spPr>
            <a:xfrm>
              <a:off x="4768214" y="1272814"/>
              <a:ext cx="6293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按鈕：改名</a:t>
              </a:r>
              <a:r>
                <a:rPr lang="en-US" altLang="zh-TW" dirty="0" smtClean="0"/>
                <a:t>Reset</a:t>
              </a:r>
              <a:r>
                <a:rPr lang="zh-TW" altLang="en-US" dirty="0" smtClean="0"/>
                <a:t>，寬填滿，圖：</a:t>
              </a:r>
              <a:r>
                <a:rPr lang="en-US" altLang="zh-TW" dirty="0" smtClean="0"/>
                <a:t>button_back02</a:t>
              </a:r>
              <a:r>
                <a:rPr lang="zh-TW" altLang="en-US" dirty="0" smtClean="0"/>
                <a:t>，</a:t>
              </a:r>
              <a:r>
                <a:rPr lang="zh-TW" altLang="en-US" dirty="0"/>
                <a:t>高</a:t>
              </a:r>
              <a:r>
                <a:rPr lang="en-US" altLang="zh-TW" dirty="0" smtClean="0"/>
                <a:t>60pix</a:t>
              </a:r>
              <a:endParaRPr lang="zh-TW" altLang="en-US" dirty="0"/>
            </a:p>
          </p:txBody>
        </p:sp>
      </p:grpSp>
      <p:grpSp>
        <p:nvGrpSpPr>
          <p:cNvPr id="39" name="群組 38"/>
          <p:cNvGrpSpPr/>
          <p:nvPr/>
        </p:nvGrpSpPr>
        <p:grpSpPr>
          <a:xfrm>
            <a:off x="4636864" y="4265413"/>
            <a:ext cx="4363859" cy="369332"/>
            <a:chOff x="4084414" y="1914056"/>
            <a:chExt cx="4363859" cy="369332"/>
          </a:xfrm>
        </p:grpSpPr>
        <p:cxnSp>
          <p:nvCxnSpPr>
            <p:cNvPr id="40" name="直線單箭頭接點 39"/>
            <p:cNvCxnSpPr>
              <a:stCxn id="41" idx="1"/>
            </p:cNvCxnSpPr>
            <p:nvPr/>
          </p:nvCxnSpPr>
          <p:spPr>
            <a:xfrm flipH="1">
              <a:off x="4084414" y="2098722"/>
              <a:ext cx="485874" cy="216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字方塊 40"/>
            <p:cNvSpPr txBox="1"/>
            <p:nvPr/>
          </p:nvSpPr>
          <p:spPr>
            <a:xfrm>
              <a:off x="4570288" y="1914056"/>
              <a:ext cx="38779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水平配置，上下左右置中，背景透明</a:t>
              </a:r>
              <a:endParaRPr lang="zh-TW" altLang="en-US" dirty="0"/>
            </a:p>
          </p:txBody>
        </p:sp>
      </p:grpSp>
      <p:grpSp>
        <p:nvGrpSpPr>
          <p:cNvPr id="55" name="群組 54"/>
          <p:cNvGrpSpPr/>
          <p:nvPr/>
        </p:nvGrpSpPr>
        <p:grpSpPr>
          <a:xfrm>
            <a:off x="2959608" y="3559499"/>
            <a:ext cx="7636080" cy="871705"/>
            <a:chOff x="2959608" y="3559499"/>
            <a:chExt cx="7636080" cy="871705"/>
          </a:xfrm>
        </p:grpSpPr>
        <p:cxnSp>
          <p:nvCxnSpPr>
            <p:cNvPr id="49" name="直線單箭頭接點 48"/>
            <p:cNvCxnSpPr>
              <a:stCxn id="50" idx="1"/>
            </p:cNvCxnSpPr>
            <p:nvPr/>
          </p:nvCxnSpPr>
          <p:spPr>
            <a:xfrm flipH="1">
              <a:off x="4049080" y="3882665"/>
              <a:ext cx="1062414" cy="54853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字方塊 49"/>
            <p:cNvSpPr txBox="1"/>
            <p:nvPr/>
          </p:nvSpPr>
          <p:spPr>
            <a:xfrm>
              <a:off x="5111494" y="3559499"/>
              <a:ext cx="54841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垂直配置，上下左右置中，圖：</a:t>
              </a:r>
              <a:r>
                <a:rPr lang="en-US" altLang="zh-TW" dirty="0" smtClean="0"/>
                <a:t>panel.png</a:t>
              </a:r>
              <a:r>
                <a:rPr lang="zh-TW" altLang="en-US" dirty="0" smtClean="0"/>
                <a:t>，寬</a:t>
              </a:r>
              <a:r>
                <a:rPr lang="en-US" altLang="zh-TW" dirty="0" smtClean="0"/>
                <a:t>45%</a:t>
              </a:r>
            </a:p>
            <a:p>
              <a:r>
                <a:rPr lang="en-US" altLang="zh-TW" dirty="0"/>
                <a:t>	</a:t>
              </a:r>
              <a:r>
                <a:rPr lang="en-US" altLang="zh-TW" dirty="0" smtClean="0"/>
                <a:t>	   </a:t>
              </a:r>
              <a:r>
                <a:rPr lang="zh-TW" altLang="en-US" dirty="0" smtClean="0"/>
                <a:t>改名：玩家</a:t>
              </a:r>
              <a:r>
                <a:rPr lang="en-US" altLang="zh-TW" dirty="0" smtClean="0"/>
                <a:t>1</a:t>
              </a:r>
              <a:r>
                <a:rPr lang="zh-TW" altLang="en-US" dirty="0" smtClean="0"/>
                <a:t>配置</a:t>
              </a:r>
              <a:r>
                <a:rPr lang="en-US" altLang="zh-TW" dirty="0" smtClean="0"/>
                <a:t>,</a:t>
              </a:r>
              <a:r>
                <a:rPr lang="zh-TW" altLang="en-US" dirty="0" smtClean="0"/>
                <a:t>玩家</a:t>
              </a:r>
              <a:r>
                <a:rPr lang="en-US" altLang="zh-TW" dirty="0" smtClean="0"/>
                <a:t>2</a:t>
              </a:r>
              <a:r>
                <a:rPr lang="zh-TW" altLang="en-US" dirty="0" smtClean="0"/>
                <a:t>配置，高</a:t>
              </a:r>
              <a:endParaRPr lang="en-US" altLang="zh-TW" dirty="0" smtClean="0"/>
            </a:p>
          </p:txBody>
        </p:sp>
        <p:cxnSp>
          <p:nvCxnSpPr>
            <p:cNvPr id="52" name="直線單箭頭接點 51"/>
            <p:cNvCxnSpPr>
              <a:stCxn id="50" idx="1"/>
            </p:cNvCxnSpPr>
            <p:nvPr/>
          </p:nvCxnSpPr>
          <p:spPr>
            <a:xfrm flipH="1">
              <a:off x="2959608" y="3882665"/>
              <a:ext cx="2151886" cy="535157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群組 55"/>
          <p:cNvGrpSpPr/>
          <p:nvPr/>
        </p:nvGrpSpPr>
        <p:grpSpPr>
          <a:xfrm>
            <a:off x="2778252" y="4672356"/>
            <a:ext cx="7269209" cy="396354"/>
            <a:chOff x="2778252" y="4319482"/>
            <a:chExt cx="7269209" cy="396354"/>
          </a:xfrm>
        </p:grpSpPr>
        <p:cxnSp>
          <p:nvCxnSpPr>
            <p:cNvPr id="57" name="直線單箭頭接點 56"/>
            <p:cNvCxnSpPr>
              <a:stCxn id="58" idx="1"/>
            </p:cNvCxnSpPr>
            <p:nvPr/>
          </p:nvCxnSpPr>
          <p:spPr>
            <a:xfrm flipH="1" flipV="1">
              <a:off x="4048507" y="4319482"/>
              <a:ext cx="1062987" cy="2116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/>
            <p:cNvSpPr txBox="1"/>
            <p:nvPr/>
          </p:nvSpPr>
          <p:spPr>
            <a:xfrm>
              <a:off x="5111494" y="4346504"/>
              <a:ext cx="4935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標籤，文字：</a:t>
              </a:r>
              <a:r>
                <a:rPr lang="en-US" altLang="zh-TW" dirty="0" smtClean="0"/>
                <a:t>Player1, Player2</a:t>
              </a:r>
              <a:r>
                <a:rPr lang="zh-TW" altLang="en-US" dirty="0" smtClean="0"/>
                <a:t>，大小顏色自調</a:t>
              </a:r>
              <a:endParaRPr lang="en-US" altLang="zh-TW" dirty="0" smtClean="0"/>
            </a:p>
          </p:txBody>
        </p:sp>
        <p:cxnSp>
          <p:nvCxnSpPr>
            <p:cNvPr id="59" name="直線單箭頭接點 58"/>
            <p:cNvCxnSpPr>
              <a:stCxn id="58" idx="1"/>
            </p:cNvCxnSpPr>
            <p:nvPr/>
          </p:nvCxnSpPr>
          <p:spPr>
            <a:xfrm flipH="1" flipV="1">
              <a:off x="2778252" y="4392535"/>
              <a:ext cx="2333242" cy="13863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群組 61"/>
          <p:cNvGrpSpPr/>
          <p:nvPr/>
        </p:nvGrpSpPr>
        <p:grpSpPr>
          <a:xfrm>
            <a:off x="2725293" y="5788604"/>
            <a:ext cx="9123943" cy="409995"/>
            <a:chOff x="2684907" y="4248329"/>
            <a:chExt cx="9123943" cy="409995"/>
          </a:xfrm>
        </p:grpSpPr>
        <p:cxnSp>
          <p:nvCxnSpPr>
            <p:cNvPr id="63" name="直線單箭頭接點 62"/>
            <p:cNvCxnSpPr>
              <a:stCxn id="64" idx="1"/>
            </p:cNvCxnSpPr>
            <p:nvPr/>
          </p:nvCxnSpPr>
          <p:spPr>
            <a:xfrm flipH="1" flipV="1">
              <a:off x="4109085" y="4248329"/>
              <a:ext cx="962023" cy="225329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/>
            <p:cNvSpPr txBox="1"/>
            <p:nvPr/>
          </p:nvSpPr>
          <p:spPr>
            <a:xfrm>
              <a:off x="5071108" y="4288992"/>
              <a:ext cx="6737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標籤，文字：</a:t>
              </a:r>
              <a:r>
                <a:rPr lang="zh-TW" altLang="en-US" dirty="0"/>
                <a:t>贏了</a:t>
              </a:r>
              <a:r>
                <a:rPr lang="zh-TW" altLang="en-US" dirty="0" smtClean="0"/>
                <a:t>，大小顏色自調，改名：贏了標籤</a:t>
              </a:r>
              <a:r>
                <a:rPr lang="en-US" altLang="zh-TW" dirty="0" smtClean="0"/>
                <a:t>1,</a:t>
              </a:r>
              <a:r>
                <a:rPr lang="zh-TW" altLang="en-US" dirty="0"/>
                <a:t>贏了</a:t>
              </a:r>
              <a:r>
                <a:rPr lang="zh-TW" altLang="en-US" dirty="0" smtClean="0"/>
                <a:t>標籤</a:t>
              </a:r>
              <a:r>
                <a:rPr lang="en-US" altLang="zh-TW" dirty="0" smtClean="0"/>
                <a:t>2</a:t>
              </a:r>
            </a:p>
          </p:txBody>
        </p:sp>
        <p:cxnSp>
          <p:nvCxnSpPr>
            <p:cNvPr id="65" name="直線單箭頭接點 64"/>
            <p:cNvCxnSpPr>
              <a:stCxn id="64" idx="1"/>
            </p:cNvCxnSpPr>
            <p:nvPr/>
          </p:nvCxnSpPr>
          <p:spPr>
            <a:xfrm flipH="1" flipV="1">
              <a:off x="2684907" y="4288992"/>
              <a:ext cx="2386201" cy="18466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群組 72"/>
          <p:cNvGrpSpPr/>
          <p:nvPr/>
        </p:nvGrpSpPr>
        <p:grpSpPr>
          <a:xfrm>
            <a:off x="2668448" y="5204697"/>
            <a:ext cx="9006900" cy="396354"/>
            <a:chOff x="2668448" y="4472117"/>
            <a:chExt cx="9006900" cy="396354"/>
          </a:xfrm>
        </p:grpSpPr>
        <p:cxnSp>
          <p:nvCxnSpPr>
            <p:cNvPr id="74" name="直線單箭頭接點 73"/>
            <p:cNvCxnSpPr>
              <a:stCxn id="75" idx="1"/>
            </p:cNvCxnSpPr>
            <p:nvPr/>
          </p:nvCxnSpPr>
          <p:spPr>
            <a:xfrm flipH="1" flipV="1">
              <a:off x="3920111" y="4472117"/>
              <a:ext cx="1235503" cy="211688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文字方塊 74"/>
            <p:cNvSpPr txBox="1"/>
            <p:nvPr/>
          </p:nvSpPr>
          <p:spPr>
            <a:xfrm>
              <a:off x="5155614" y="4499139"/>
              <a:ext cx="65197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dirty="0" smtClean="0"/>
                <a:t>圖像，改名：玩家</a:t>
              </a:r>
              <a:r>
                <a:rPr lang="en-US" altLang="zh-TW" dirty="0" smtClean="0"/>
                <a:t>1,</a:t>
              </a:r>
              <a:r>
                <a:rPr lang="zh-TW" altLang="en-US" dirty="0"/>
                <a:t>玩家</a:t>
              </a:r>
              <a:r>
                <a:rPr lang="en-US" altLang="zh-TW" dirty="0" smtClean="0"/>
                <a:t>2</a:t>
              </a:r>
              <a:r>
                <a:rPr lang="zh-TW" altLang="en-US" dirty="0" smtClean="0"/>
                <a:t>，長寬</a:t>
              </a:r>
              <a:r>
                <a:rPr lang="en-US" altLang="zh-TW" dirty="0" smtClean="0"/>
                <a:t>90pix</a:t>
              </a:r>
              <a:r>
                <a:rPr lang="zh-TW" altLang="en-US" dirty="0" smtClean="0"/>
                <a:t>，</a:t>
              </a:r>
              <a:r>
                <a:rPr lang="zh-TW" altLang="en-US" dirty="0"/>
                <a:t>圖</a:t>
              </a:r>
              <a:r>
                <a:rPr lang="zh-TW" altLang="en-US" dirty="0" smtClean="0"/>
                <a:t>：</a:t>
              </a:r>
              <a:r>
                <a:rPr lang="en-US" altLang="zh-TW" dirty="0" smtClean="0"/>
                <a:t>Player1, Player2</a:t>
              </a:r>
            </a:p>
          </p:txBody>
        </p:sp>
        <p:cxnSp>
          <p:nvCxnSpPr>
            <p:cNvPr id="76" name="直線單箭頭接點 75"/>
            <p:cNvCxnSpPr>
              <a:stCxn id="75" idx="1"/>
            </p:cNvCxnSpPr>
            <p:nvPr/>
          </p:nvCxnSpPr>
          <p:spPr>
            <a:xfrm flipH="1">
              <a:off x="2668448" y="4683805"/>
              <a:ext cx="2487166" cy="5797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圓角矩形 93"/>
          <p:cNvSpPr/>
          <p:nvPr/>
        </p:nvSpPr>
        <p:spPr>
          <a:xfrm>
            <a:off x="2222373" y="1588995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5" name="圓角矩形 94"/>
          <p:cNvSpPr/>
          <p:nvPr/>
        </p:nvSpPr>
        <p:spPr>
          <a:xfrm>
            <a:off x="2959608" y="1602803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7" name="圓角矩形 96"/>
          <p:cNvSpPr/>
          <p:nvPr/>
        </p:nvSpPr>
        <p:spPr>
          <a:xfrm>
            <a:off x="3645026" y="1602802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圓角矩形 97"/>
          <p:cNvSpPr/>
          <p:nvPr/>
        </p:nvSpPr>
        <p:spPr>
          <a:xfrm>
            <a:off x="2224279" y="2260489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圓角矩形 98"/>
          <p:cNvSpPr/>
          <p:nvPr/>
        </p:nvSpPr>
        <p:spPr>
          <a:xfrm>
            <a:off x="2226641" y="2889699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0" name="圓角矩形 99"/>
          <p:cNvSpPr/>
          <p:nvPr/>
        </p:nvSpPr>
        <p:spPr>
          <a:xfrm>
            <a:off x="3645026" y="2275367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圓角矩形 100"/>
          <p:cNvSpPr/>
          <p:nvPr/>
        </p:nvSpPr>
        <p:spPr>
          <a:xfrm>
            <a:off x="3639979" y="2906714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2" name="圓角矩形 101"/>
          <p:cNvSpPr/>
          <p:nvPr/>
        </p:nvSpPr>
        <p:spPr>
          <a:xfrm>
            <a:off x="2935224" y="2880850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3" name="圓角矩形 102"/>
          <p:cNvSpPr/>
          <p:nvPr/>
        </p:nvSpPr>
        <p:spPr>
          <a:xfrm>
            <a:off x="2944368" y="2269089"/>
            <a:ext cx="502920" cy="471645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105" name="群組 104"/>
          <p:cNvGrpSpPr/>
          <p:nvPr/>
        </p:nvGrpSpPr>
        <p:grpSpPr>
          <a:xfrm>
            <a:off x="2546608" y="1711853"/>
            <a:ext cx="7324116" cy="369332"/>
            <a:chOff x="2602817" y="2207845"/>
            <a:chExt cx="7470830" cy="369332"/>
          </a:xfrm>
        </p:grpSpPr>
        <p:cxnSp>
          <p:nvCxnSpPr>
            <p:cNvPr id="106" name="直線單箭頭接點 105"/>
            <p:cNvCxnSpPr>
              <a:stCxn id="107" idx="1"/>
            </p:cNvCxnSpPr>
            <p:nvPr/>
          </p:nvCxnSpPr>
          <p:spPr>
            <a:xfrm flipH="1" flipV="1">
              <a:off x="2602817" y="2375999"/>
              <a:ext cx="2681255" cy="16512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文字方塊 106"/>
            <p:cNvSpPr txBox="1"/>
            <p:nvPr/>
          </p:nvSpPr>
          <p:spPr>
            <a:xfrm>
              <a:off x="5284072" y="2207845"/>
              <a:ext cx="47895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 smtClean="0"/>
                <a:t>9</a:t>
              </a:r>
              <a:r>
                <a:rPr lang="zh-TW" altLang="en-US" dirty="0" smtClean="0"/>
                <a:t>個按鈕，長寬</a:t>
              </a:r>
              <a:r>
                <a:rPr lang="en-US" altLang="zh-TW" dirty="0" smtClean="0"/>
                <a:t>30pix(</a:t>
              </a:r>
              <a:r>
                <a:rPr lang="zh-TW" altLang="en-US" dirty="0" smtClean="0"/>
                <a:t>暫</a:t>
              </a:r>
              <a:r>
                <a:rPr lang="en-US" altLang="zh-TW" dirty="0" smtClean="0"/>
                <a:t>)</a:t>
              </a:r>
              <a:r>
                <a:rPr lang="zh-TW" altLang="en-US" dirty="0" smtClean="0"/>
                <a:t>，圖：</a:t>
              </a:r>
              <a:r>
                <a:rPr lang="en-US" altLang="zh-TW" dirty="0" err="1" smtClean="0"/>
                <a:t>place_mark</a:t>
              </a:r>
              <a:endParaRPr lang="zh-TW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7389413"/>
      </p:ext>
    </p:extLst>
  </p:cSld>
  <p:clrMapOvr>
    <a:masterClrMapping/>
  </p:clrMapOvr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3018</TotalTime>
  <Words>623</Words>
  <Application>Microsoft Office PowerPoint</Application>
  <PresentationFormat>寬螢幕</PresentationFormat>
  <Paragraphs>102</Paragraphs>
  <Slides>16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1" baseType="lpstr">
      <vt:lpstr>微軟正黑體</vt:lpstr>
      <vt:lpstr>新細明體</vt:lpstr>
      <vt:lpstr>Arial</vt:lpstr>
      <vt:lpstr>Century Gothic</vt:lpstr>
      <vt:lpstr>飛機雲</vt:lpstr>
      <vt:lpstr>井字棋(TIC-Tac-Toe)</vt:lpstr>
      <vt:lpstr>本章大綱</vt:lpstr>
      <vt:lpstr>下載上課所需檔案</vt:lpstr>
      <vt:lpstr>先設計畫面</vt:lpstr>
      <vt:lpstr>先上傳素材</vt:lpstr>
      <vt:lpstr>先做一個開頭頁面</vt:lpstr>
      <vt:lpstr>增加第二頁面的方法</vt:lpstr>
      <vt:lpstr>開頭頁面的程式方塊</vt:lpstr>
      <vt:lpstr>主畫面配置設計提示</vt:lpstr>
      <vt:lpstr>井字棋之按鈕大致程式流程圖</vt:lpstr>
      <vt:lpstr>先宣告幾個變數</vt:lpstr>
      <vt:lpstr>螢幕初始化，調整大小</vt:lpstr>
      <vt:lpstr>9個位置按鈕的程式方塊</vt:lpstr>
      <vt:lpstr>檢查勝負的程式方塊</vt:lpstr>
      <vt:lpstr>重啟遊戲的程式方塊</vt:lpstr>
      <vt:lpstr>還可以加語音、音效、背景音樂  請自己加吧！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User</cp:lastModifiedBy>
  <cp:revision>147</cp:revision>
  <dcterms:created xsi:type="dcterms:W3CDTF">2020-12-18T08:24:54Z</dcterms:created>
  <dcterms:modified xsi:type="dcterms:W3CDTF">2022-10-06T08:41:42Z</dcterms:modified>
</cp:coreProperties>
</file>